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18" r:id="rId9"/>
    <p:sldId id="320" r:id="rId10"/>
    <p:sldId id="317" r:id="rId11"/>
    <p:sldId id="314" r:id="rId12"/>
    <p:sldId id="315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10" Type="http://schemas.openxmlformats.org/officeDocument/2006/relationships/image" Target="../media/image4.png"/><Relationship Id="rId4" Type="http://schemas.openxmlformats.org/officeDocument/2006/relationships/image" Target="../media/image15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923180ddb98240829d935862025004d6/Cloud/en-US/f6cb3e3402694f5585068e5e5161a7c1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soyuztechnologies/SoperaStreriaTraining/blob/master/RAP/Day%2024/03_Travel.txt" TargetMode="External"/><Relationship Id="rId5" Type="http://schemas.openxmlformats.org/officeDocument/2006/relationships/hyperlink" Target="https://github.com/soyuztechnologies/SoperaStreriaTraining/blob/master/RAP/Day%2024/02_Customer.txt" TargetMode="External"/><Relationship Id="rId4" Type="http://schemas.openxmlformats.org/officeDocument/2006/relationships/hyperlink" Target="https://github.com/soyuztechnologies/SoperaStreriaTraining/blob/master/RAP/Day%2024/01_Agency.t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soyuztechnologies/SoperaStreriaTraining/blob/master/RAP/Day%2024/04_Class%20Pool%20Code.txt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24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24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95182" y="901545"/>
            <a:ext cx="7962085" cy="163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Developing Read-Only List Reporting Apps</a:t>
            </a:r>
          </a:p>
          <a:p>
            <a:pPr marL="1256923" lvl="2" indent="-342797">
              <a:buFont typeface="Wingdings" panose="05000000000000000000" pitchFamily="2" charset="2"/>
              <a:buChar char="Ø"/>
            </a:pPr>
            <a:r>
              <a:rPr lang="en-US" sz="1999" dirty="0">
                <a:solidFill>
                  <a:schemeClr val="bg1"/>
                </a:solidFill>
              </a:rPr>
              <a:t>UI </a:t>
            </a:r>
            <a:r>
              <a:rPr lang="en-US" sz="1999" dirty="0" smtClean="0">
                <a:solidFill>
                  <a:schemeClr val="bg1"/>
                </a:solidFill>
              </a:rPr>
              <a:t>Annotation</a:t>
            </a:r>
            <a:endParaRPr lang="en-US" sz="1999" dirty="0">
              <a:solidFill>
                <a:schemeClr val="bg1"/>
              </a:solidFill>
            </a:endParaRPr>
          </a:p>
          <a:p>
            <a:pPr marL="1256923" lvl="2" indent="-342797">
              <a:buFont typeface="Wingdings" panose="05000000000000000000" pitchFamily="2" charset="2"/>
              <a:buChar char="Ø"/>
            </a:pPr>
            <a:r>
              <a:rPr lang="en-US" sz="1999" dirty="0">
                <a:solidFill>
                  <a:schemeClr val="bg1"/>
                </a:solidFill>
              </a:rPr>
              <a:t>Adding Search Capabilities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Local Types/Classes in ABAP with Global Classes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Implementing Class Pool Concept</a:t>
            </a:r>
          </a:p>
        </p:txBody>
      </p:sp>
    </p:spTree>
    <p:extLst>
      <p:ext uri="{BB962C8B-B14F-4D97-AF65-F5344CB8AC3E}">
        <p14:creationId xmlns:p14="http://schemas.microsoft.com/office/powerpoint/2010/main" val="608077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Developing Read only List Report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DBBFDB1-1D59-470B-9904-94A0F33E77EB}"/>
              </a:ext>
            </a:extLst>
          </p:cNvPr>
          <p:cNvSpPr txBox="1"/>
          <p:nvPr/>
        </p:nvSpPr>
        <p:spPr>
          <a:xfrm>
            <a:off x="693812" y="985720"/>
            <a:ext cx="95581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UI Annotations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</a:rPr>
              <a:t>@</a:t>
            </a:r>
            <a:r>
              <a:rPr lang="en-US" sz="2000" dirty="0">
                <a:solidFill>
                  <a:schemeClr val="bg1"/>
                </a:solidFill>
              </a:rPr>
              <a:t>UI.selectionField – Bring a filter field on smart filter bar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@UI.lineItem – enable us to put a column inside the smart table, position, label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@UI.identification – used create fields in Object page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@Semantics.amount.currencyCode – mark the unit of amount field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@UI.headerInfo.typeName – Label for displaying single record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@UI.headerInfo.typeNamePlural – Table Label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@UI.facet: [{purpose : #STANDARD – This will create a section inside the object page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     type: #IDENTIFICTION_REFERENCE – What type of data you want to </a:t>
            </a:r>
            <a:r>
              <a:rPr lang="en-US" sz="2000" dirty="0" smtClean="0">
                <a:solidFill>
                  <a:schemeClr val="bg1"/>
                </a:solidFill>
              </a:rPr>
              <a:t>display}]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Documentation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3"/>
              </a:rPr>
              <a:t>Documentation Link for ABAP RAP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Features with use of Annotation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8DE833E-A6A3-4707-BE83-C1F8C42495EF}"/>
              </a:ext>
            </a:extLst>
          </p:cNvPr>
          <p:cNvSpPr txBox="1"/>
          <p:nvPr/>
        </p:nvSpPr>
        <p:spPr>
          <a:xfrm>
            <a:off x="693812" y="1201976"/>
            <a:ext cx="10297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Simple Report with Selection Fields and Columns</a:t>
            </a:r>
          </a:p>
          <a:p>
            <a:r>
              <a:rPr lang="en-IN" sz="2000" dirty="0">
                <a:solidFill>
                  <a:schemeClr val="bg1"/>
                </a:solidFill>
              </a:rPr>
              <a:t>2.    Facet with section containing fields of drill-down</a:t>
            </a:r>
          </a:p>
          <a:p>
            <a:pPr marL="457200" indent="-457200">
              <a:buAutoNum type="arabicPeriod" startAt="3"/>
            </a:pPr>
            <a:r>
              <a:rPr lang="en-IN" sz="2000" dirty="0">
                <a:solidFill>
                  <a:schemeClr val="bg1"/>
                </a:solidFill>
              </a:rPr>
              <a:t>Change Labels of Column and Fields</a:t>
            </a:r>
          </a:p>
          <a:p>
            <a:pPr marL="457200" indent="-457200">
              <a:buAutoNum type="arabicPeriod" startAt="3"/>
            </a:pPr>
            <a:r>
              <a:rPr lang="en-IN" sz="2000" dirty="0">
                <a:solidFill>
                  <a:schemeClr val="bg1"/>
                </a:solidFill>
              </a:rPr>
              <a:t>Adding Text for given Customer</a:t>
            </a:r>
          </a:p>
          <a:p>
            <a:pPr marL="457200" indent="-457200">
              <a:buAutoNum type="arabicPeriod" startAt="3"/>
            </a:pPr>
            <a:r>
              <a:rPr lang="en-IN" sz="2000" dirty="0">
                <a:solidFill>
                  <a:schemeClr val="bg1"/>
                </a:solidFill>
              </a:rPr>
              <a:t>Support for Value help</a:t>
            </a:r>
          </a:p>
          <a:p>
            <a:pPr marL="457200" indent="-457200">
              <a:buAutoNum type="arabicPeriod" startAt="3"/>
            </a:pPr>
            <a:r>
              <a:rPr lang="en-IN" sz="2000" dirty="0">
                <a:solidFill>
                  <a:schemeClr val="bg1"/>
                </a:solidFill>
              </a:rPr>
              <a:t>Search Field with Default search element </a:t>
            </a:r>
            <a:r>
              <a:rPr lang="en-IN" sz="2000" dirty="0" smtClean="0">
                <a:solidFill>
                  <a:schemeClr val="bg1"/>
                </a:solidFill>
              </a:rPr>
              <a:t>(Hana </a:t>
            </a:r>
            <a:r>
              <a:rPr lang="en-IN" sz="2000" dirty="0">
                <a:solidFill>
                  <a:schemeClr val="bg1"/>
                </a:solidFill>
              </a:rPr>
              <a:t>fuzzy search)</a:t>
            </a:r>
          </a:p>
        </p:txBody>
      </p:sp>
      <p:pic>
        <p:nvPicPr>
          <p:cNvPr id="2050" name="Picture 2" descr="Features Of A Good Live Video Streaming Plat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0" b="13086"/>
          <a:stretch/>
        </p:blipFill>
        <p:spPr bwMode="auto">
          <a:xfrm>
            <a:off x="7848636" y="1164271"/>
            <a:ext cx="3862400" cy="478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CDS Views with Annotations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616" y="1484784"/>
            <a:ext cx="7389596" cy="4878100"/>
          </a:xfrm>
          <a:prstGeom prst="rect">
            <a:avLst/>
          </a:prstGeom>
        </p:spPr>
      </p:pic>
      <p:sp>
        <p:nvSpPr>
          <p:cNvPr id="14" name="TextBox 186">
            <a:extLst>
              <a:ext uri="{FF2B5EF4-FFF2-40B4-BE49-F238E27FC236}">
                <a16:creationId xmlns="" xmlns:a16="http://schemas.microsoft.com/office/drawing/2014/main" xmlns:lc="http://schemas.openxmlformats.org/drawingml/2006/lockedCanvas" id="{B4020C96-DCDC-4B12-8888-3A35D1609CCC}"/>
              </a:ext>
            </a:extLst>
          </p:cNvPr>
          <p:cNvSpPr txBox="1"/>
          <p:nvPr/>
        </p:nvSpPr>
        <p:spPr>
          <a:xfrm>
            <a:off x="609441" y="1170626"/>
            <a:ext cx="4248472" cy="129266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 smtClean="0">
                <a:solidFill>
                  <a:schemeClr val="bg1"/>
                </a:solidFill>
                <a:cs typeface="Arial" pitchFamily="34" charset="0"/>
              </a:rPr>
              <a:t>Exercise </a:t>
            </a:r>
          </a:p>
          <a:p>
            <a:r>
              <a:rPr lang="en-US" sz="1800" kern="0" dirty="0" smtClean="0">
                <a:solidFill>
                  <a:schemeClr val="bg1"/>
                </a:solidFill>
                <a:cs typeface="Arial" pitchFamily="34" charset="0"/>
                <a:hlinkClick r:id="rId4"/>
              </a:rPr>
              <a:t>ZI_AGENCY_U_XX</a:t>
            </a:r>
            <a:r>
              <a:rPr lang="en-US" sz="1800" kern="0" dirty="0" smtClean="0">
                <a:solidFill>
                  <a:schemeClr val="bg1"/>
                </a:solidFill>
                <a:cs typeface="Arial" pitchFamily="34" charset="0"/>
              </a:rPr>
              <a:t> ( Agency )</a:t>
            </a:r>
          </a:p>
          <a:p>
            <a:r>
              <a:rPr lang="en-US" sz="1800" kern="0" dirty="0" smtClean="0">
                <a:solidFill>
                  <a:schemeClr val="bg1"/>
                </a:solidFill>
                <a:cs typeface="Arial" pitchFamily="34" charset="0"/>
                <a:hlinkClick r:id="rId5"/>
              </a:rPr>
              <a:t>ZI_Customer_U_XX</a:t>
            </a:r>
            <a:r>
              <a:rPr lang="en-US" sz="1800" kern="0" dirty="0" smtClean="0">
                <a:solidFill>
                  <a:schemeClr val="bg1"/>
                </a:solidFill>
                <a:cs typeface="Arial" pitchFamily="34" charset="0"/>
              </a:rPr>
              <a:t> ( Customer )</a:t>
            </a:r>
          </a:p>
          <a:p>
            <a:r>
              <a:rPr lang="en-US" sz="1800" kern="0" dirty="0" smtClean="0">
                <a:solidFill>
                  <a:schemeClr val="bg1"/>
                </a:solidFill>
                <a:cs typeface="Arial" pitchFamily="34" charset="0"/>
                <a:hlinkClick r:id="rId6"/>
              </a:rPr>
              <a:t>ZI_TRAVEL_U_XX</a:t>
            </a:r>
            <a:r>
              <a:rPr lang="en-US" sz="1800" kern="0" dirty="0" smtClean="0">
                <a:solidFill>
                  <a:schemeClr val="bg1"/>
                </a:solidFill>
                <a:cs typeface="Arial" pitchFamily="34" charset="0"/>
              </a:rPr>
              <a:t>  ( Travel )</a:t>
            </a:r>
            <a:endParaRPr lang="en-US" sz="1800" kern="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41366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Local Types/Classes in ABAP with Global Classes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7CE849F-BD64-4DB2-9A0C-B8566C657077}"/>
              </a:ext>
            </a:extLst>
          </p:cNvPr>
          <p:cNvSpPr txBox="1"/>
          <p:nvPr/>
        </p:nvSpPr>
        <p:spPr>
          <a:xfrm>
            <a:off x="437221" y="1340768"/>
            <a:ext cx="111421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Local Types for Global Classes - 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Within class pools, as in virtually any other ABAP program, data types, local interfaces, and local classes can be defined to ensure a better structure of the implementation of the global class.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More </a:t>
            </a:r>
            <a:r>
              <a:rPr lang="en-US" sz="2000" dirty="0">
                <a:solidFill>
                  <a:schemeClr val="bg1"/>
                </a:solidFill>
              </a:rPr>
              <a:t>number of classes will cause confusion and over-modularization increase the complexity of our design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More number of global classes, will increase the chance of our code being exposed to reports/classes which we may want to use only a private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Allow a modularized way of designing app but still keeping our code in a single contain, a good balance between number of classes v.s modularization.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At times we need so many classes for different purpose with very limited no of methods. 2 meh. + 20 classes, Create a class pool would be a good options.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Local ABAP exception classes (inside global classes) | SAP Blo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176" y="4869160"/>
            <a:ext cx="267462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Implementing Class Pool Concept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1203542"/>
            <a:ext cx="4533333" cy="3600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358108" y="4803542"/>
            <a:ext cx="0" cy="353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flipV="1">
            <a:off x="3355654" y="5156200"/>
            <a:ext cx="3017520" cy="99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0" y="942648"/>
            <a:ext cx="4315572" cy="5078640"/>
          </a:xfrm>
          <a:prstGeom prst="rect">
            <a:avLst/>
          </a:prstGeom>
        </p:spPr>
      </p:pic>
      <p:sp>
        <p:nvSpPr>
          <p:cNvPr id="25" name="TextBox 186">
            <a:extLst>
              <a:ext uri="{FF2B5EF4-FFF2-40B4-BE49-F238E27FC236}">
                <a16:creationId xmlns="" xmlns:a16="http://schemas.microsoft.com/office/drawing/2014/main" xmlns:lc="http://schemas.openxmlformats.org/drawingml/2006/lockedCanvas" id="{B4020C96-DCDC-4B12-8888-3A35D1609CCC}"/>
              </a:ext>
            </a:extLst>
          </p:cNvPr>
          <p:cNvSpPr txBox="1"/>
          <p:nvPr/>
        </p:nvSpPr>
        <p:spPr>
          <a:xfrm>
            <a:off x="1929069" y="5157192"/>
            <a:ext cx="150104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 smtClean="0">
                <a:solidFill>
                  <a:schemeClr val="bg1"/>
                </a:solidFill>
                <a:cs typeface="Arial" pitchFamily="34" charset="0"/>
              </a:rPr>
              <a:t>Global Class</a:t>
            </a:r>
            <a:endParaRPr lang="en-US" sz="1800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186">
            <a:extLst>
              <a:ext uri="{FF2B5EF4-FFF2-40B4-BE49-F238E27FC236}">
                <a16:creationId xmlns="" xmlns:a16="http://schemas.microsoft.com/office/drawing/2014/main" xmlns:lc="http://schemas.openxmlformats.org/drawingml/2006/lockedCanvas" id="{B4020C96-DCDC-4B12-8888-3A35D1609CCC}"/>
              </a:ext>
            </a:extLst>
          </p:cNvPr>
          <p:cNvSpPr txBox="1"/>
          <p:nvPr/>
        </p:nvSpPr>
        <p:spPr>
          <a:xfrm>
            <a:off x="7545693" y="6021288"/>
            <a:ext cx="200510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 smtClean="0">
                <a:solidFill>
                  <a:schemeClr val="bg1"/>
                </a:solidFill>
                <a:cs typeface="Arial" pitchFamily="34" charset="0"/>
              </a:rPr>
              <a:t>Local Types/Class</a:t>
            </a:r>
            <a:endParaRPr lang="en-US" sz="1800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186">
            <a:extLst>
              <a:ext uri="{FF2B5EF4-FFF2-40B4-BE49-F238E27FC236}">
                <a16:creationId xmlns="" xmlns:a16="http://schemas.microsoft.com/office/drawing/2014/main" xmlns:lc="http://schemas.openxmlformats.org/drawingml/2006/lockedCanvas" id="{B4020C96-DCDC-4B12-8888-3A35D1609CCC}"/>
              </a:ext>
            </a:extLst>
          </p:cNvPr>
          <p:cNvSpPr txBox="1"/>
          <p:nvPr/>
        </p:nvSpPr>
        <p:spPr>
          <a:xfrm>
            <a:off x="909836" y="5457418"/>
            <a:ext cx="2088232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0" dirty="0" smtClean="0">
                <a:solidFill>
                  <a:schemeClr val="bg1"/>
                </a:solidFill>
                <a:cs typeface="Arial" pitchFamily="34" charset="0"/>
              </a:rPr>
              <a:t>Exercise </a:t>
            </a:r>
          </a:p>
          <a:p>
            <a:r>
              <a:rPr lang="en-US" sz="2000" kern="0" dirty="0" smtClean="0">
                <a:solidFill>
                  <a:schemeClr val="bg1"/>
                </a:solidFill>
                <a:cs typeface="Arial" pitchFamily="34" charset="0"/>
                <a:hlinkClick r:id="rId5"/>
              </a:rPr>
              <a:t>Class Pool Code</a:t>
            </a:r>
            <a:endParaRPr lang="en-US" sz="2000" kern="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9535</TotalTime>
  <Words>502</Words>
  <Application>Microsoft Office PowerPoint</Application>
  <PresentationFormat>Custom</PresentationFormat>
  <Paragraphs>86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Developing Read only List Report </vt:lpstr>
      <vt:lpstr>Features with use of Annotation</vt:lpstr>
      <vt:lpstr>CDS Views with Annotations</vt:lpstr>
      <vt:lpstr>Local Types/Classes in ABAP with Global Classes</vt:lpstr>
      <vt:lpstr>Implementing Class Pool Concept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283</cp:revision>
  <dcterms:created xsi:type="dcterms:W3CDTF">2013-09-12T13:05:01Z</dcterms:created>
  <dcterms:modified xsi:type="dcterms:W3CDTF">2021-09-17T05:04:29Z</dcterms:modified>
</cp:coreProperties>
</file>